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59DF-283E-4DB9-A88E-D8AFD7E17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E3797-FA41-4D00-BAFD-1AF7ACAF2A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coric\Desktop\pri 5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cc471070-1982-4b61-bd99-b63dcd529ad9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c471070-1982-4b61-bd99-b63dcd529ad9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www.e-sfera.hr/dodatni-digitalni-sadrzaji/cc471070-1982-4b61-bd99-b63dcd529ad9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c471070-1982-4b61-bd99-b63dcd529ad9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285884"/>
          </a:xfrm>
          <a:ln w="38100">
            <a:solidFill>
              <a:srgbClr val="33CCCC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33CCCC"/>
                </a:solidFill>
              </a:rPr>
              <a:t>GDJE SU DOKAZI O PROMJENJIVOSTI ŽIVIH BIĆA</a:t>
            </a:r>
            <a:endParaRPr lang="en-US" b="1" dirty="0">
              <a:solidFill>
                <a:srgbClr val="33CC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7996970" cy="450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4824536" cy="7200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dirty="0" smtClean="0">
                <a:hlinkClick r:id="rId2"/>
              </a:rPr>
              <a:t>DDS: Provjeri znanje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92696"/>
            <a:ext cx="977900" cy="966787"/>
          </a:xfrm>
          <a:prstGeom prst="rect">
            <a:avLst/>
          </a:prstGeom>
          <a:noFill/>
          <a:ln w="9525">
            <a:solidFill>
              <a:srgbClr val="27A2B3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085184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FOSIL KUKCA u jantaru</a:t>
            </a:r>
            <a:endParaRPr 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5463381" cy="38576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692696"/>
            <a:ext cx="8748464" cy="330723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hr-HR" sz="3200" dirty="0" smtClean="0">
                <a:latin typeface="+mn-lt"/>
              </a:rPr>
              <a:t>- </a:t>
            </a:r>
            <a:r>
              <a:rPr lang="hr-HR" sz="3200" b="1" dirty="0" smtClean="0">
                <a:latin typeface="+mn-lt"/>
              </a:rPr>
              <a:t>prva živa </a:t>
            </a:r>
            <a:r>
              <a:rPr lang="hr-HR" sz="3200" dirty="0" smtClean="0">
                <a:latin typeface="+mn-lt"/>
              </a:rPr>
              <a:t>bića nastala su u </a:t>
            </a:r>
            <a:r>
              <a:rPr lang="hr-HR" sz="3200" b="1" dirty="0" smtClean="0">
                <a:latin typeface="+mn-lt"/>
              </a:rPr>
              <a:t>vodi</a:t>
            </a:r>
            <a:r>
              <a:rPr lang="hr-HR" sz="3200" dirty="0" smtClean="0">
                <a:latin typeface="+mn-lt"/>
              </a:rPr>
              <a:t/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/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- razvitkom vodenih </a:t>
            </a:r>
            <a:r>
              <a:rPr lang="hr-HR" sz="3200" dirty="0" err="1" smtClean="0">
                <a:latin typeface="+mn-lt"/>
              </a:rPr>
              <a:t>organizmama</a:t>
            </a:r>
            <a:r>
              <a:rPr lang="hr-HR" sz="3200" dirty="0" smtClean="0">
                <a:latin typeface="+mn-lt"/>
              </a:rPr>
              <a:t> koji obavljaju </a:t>
            </a:r>
            <a:r>
              <a:rPr lang="hr-HR" sz="3200" b="1" dirty="0" smtClean="0">
                <a:latin typeface="+mn-lt"/>
              </a:rPr>
              <a:t>fotosintezu</a:t>
            </a:r>
            <a:r>
              <a:rPr lang="hr-HR" sz="3200" dirty="0" smtClean="0">
                <a:latin typeface="+mn-lt"/>
              </a:rPr>
              <a:t>, na Zemlji se počeo proizvoditi </a:t>
            </a:r>
            <a:r>
              <a:rPr lang="hr-HR" sz="3200" b="1" dirty="0" smtClean="0">
                <a:latin typeface="+mn-lt"/>
              </a:rPr>
              <a:t>kisik</a:t>
            </a:r>
            <a:br>
              <a:rPr lang="hr-HR" sz="3200" b="1" dirty="0" smtClean="0">
                <a:latin typeface="+mn-lt"/>
              </a:rPr>
            </a:br>
            <a:r>
              <a:rPr lang="hr-HR" sz="3200" b="1" dirty="0">
                <a:latin typeface="+mn-lt"/>
              </a:rPr>
              <a:t/>
            </a:r>
            <a:br>
              <a:rPr lang="hr-HR" sz="3200" b="1" dirty="0">
                <a:latin typeface="+mn-lt"/>
              </a:rPr>
            </a:br>
            <a:r>
              <a:rPr lang="hr-HR" sz="3200" dirty="0" smtClean="0">
                <a:latin typeface="+mn-lt"/>
              </a:rPr>
              <a:t>-</a:t>
            </a:r>
            <a:r>
              <a:rPr lang="hr-HR" sz="3200" b="1" dirty="0" smtClean="0">
                <a:latin typeface="+mn-lt"/>
              </a:rPr>
              <a:t> </a:t>
            </a:r>
            <a:r>
              <a:rPr lang="hr-HR" sz="3200" dirty="0" smtClean="0">
                <a:latin typeface="+mn-lt"/>
              </a:rPr>
              <a:t>dio kisika otapa se u vodi, a dio odlazi u atmosferu</a:t>
            </a:r>
            <a:br>
              <a:rPr lang="hr-HR" sz="3200" dirty="0" smtClean="0">
                <a:latin typeface="+mn-lt"/>
              </a:rPr>
            </a:br>
            <a:r>
              <a:rPr lang="hr-HR" sz="3200" dirty="0" smtClean="0">
                <a:latin typeface="+mn-lt"/>
              </a:rPr>
              <a:t>- dio kisika u atmosferi stvara </a:t>
            </a:r>
            <a:r>
              <a:rPr lang="hr-HR" sz="3200" b="1" dirty="0" smtClean="0">
                <a:latin typeface="+mn-lt"/>
              </a:rPr>
              <a:t>ozonski sloj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365104"/>
            <a:ext cx="3286148" cy="2232289"/>
          </a:xfrm>
          <a:prstGeom prst="rect">
            <a:avLst/>
          </a:prstGeom>
          <a:noFill/>
          <a:ln w="38100">
            <a:solidFill>
              <a:srgbClr val="27A2B3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32040" y="5949280"/>
            <a:ext cx="29523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PAPUČICA je jednostanični </a:t>
            </a:r>
          </a:p>
          <a:p>
            <a:r>
              <a:rPr lang="hr-HR" dirty="0" smtClean="0"/>
              <a:t>organizam koji živi u vodi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000496" cy="928694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600" dirty="0" smtClean="0"/>
              <a:t>OZONSKI OMOTAČ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522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građen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je od kisika</a:t>
            </a:r>
          </a:p>
          <a:p>
            <a:r>
              <a:rPr lang="hr-HR" sz="2400" dirty="0" smtClean="0"/>
              <a:t>- štiti od opasnih </a:t>
            </a:r>
            <a:r>
              <a:rPr lang="hr-HR" sz="2400" b="1" dirty="0" smtClean="0"/>
              <a:t>ultraljubičastih zraka</a:t>
            </a:r>
          </a:p>
          <a:p>
            <a:r>
              <a:rPr lang="hr-HR" sz="2400" dirty="0" smtClean="0"/>
              <a:t>- njegov nastanak omogućuje </a:t>
            </a:r>
            <a:r>
              <a:rPr lang="hr-HR" sz="2400" b="1" dirty="0" smtClean="0"/>
              <a:t>izlazak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 živih bića iz vode na kopno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842" t="5275" r="6275" b="7054"/>
          <a:stretch>
            <a:fillRect/>
          </a:stretch>
        </p:blipFill>
        <p:spPr bwMode="auto">
          <a:xfrm>
            <a:off x="5508104" y="1556792"/>
            <a:ext cx="3456384" cy="259228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52120" y="4293096"/>
            <a:ext cx="317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MAHOVINE su se razvile među prvim kopnenim stablašicama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929058" cy="2643182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44008" y="6021288"/>
            <a:ext cx="400052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PAPRATNJAČE su se razvile nešto kasnije, </a:t>
            </a:r>
          </a:p>
          <a:p>
            <a:r>
              <a:rPr lang="hr-HR" dirty="0" smtClean="0"/>
              <a:t>a imaju bujne peraste listove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4368" cy="1560236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+mn-lt"/>
              </a:rPr>
              <a:t>FOSILI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 smtClean="0">
                <a:latin typeface="+mn-lt"/>
              </a:rPr>
              <a:t>- ostaci izumrlih organizama koji su sačuvani u ugljenu, stijenama, smoli…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57850" cy="35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8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JANTAR – prirodna smola koja se prelila preko kukaca i usmrtila ih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958" y="3857628"/>
            <a:ext cx="132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hlinkClick r:id="rId3"/>
              </a:rPr>
              <a:t>VIZUALNO +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7740352" y="321297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000924" cy="71438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  FOSILNI DOKAZI U KAMENU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2357454" cy="353694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5715017"/>
            <a:ext cx="7000924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na području </a:t>
            </a:r>
            <a:r>
              <a:rPr lang="hr-HR" b="1" dirty="0" smtClean="0"/>
              <a:t>Panonske nizine </a:t>
            </a:r>
            <a:r>
              <a:rPr lang="hr-HR" dirty="0" smtClean="0"/>
              <a:t>možemo naći fosile školjkaša i riba</a:t>
            </a:r>
          </a:p>
          <a:p>
            <a:r>
              <a:rPr lang="hr-HR" dirty="0" smtClean="0"/>
              <a:t>	→ davno je na tom prostoru bilo </a:t>
            </a:r>
            <a:r>
              <a:rPr lang="hr-HR" b="1" dirty="0" smtClean="0"/>
              <a:t>Panonsko more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571876"/>
            <a:ext cx="3267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 smtClean="0">
                <a:solidFill>
                  <a:schemeClr val="accent3"/>
                </a:solidFill>
              </a:rPr>
              <a:t>RB str. 44  </a:t>
            </a:r>
          </a:p>
          <a:p>
            <a:r>
              <a:rPr lang="hr-HR" dirty="0" smtClean="0"/>
              <a:t>Kako nastaju fosili i što možemo</a:t>
            </a:r>
          </a:p>
          <a:p>
            <a:r>
              <a:rPr lang="hr-HR" dirty="0" smtClean="0"/>
              <a:t>zaključiti njihovim promatranjem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500306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512168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>
                <a:latin typeface="+mn-lt"/>
              </a:rPr>
              <a:t>PROMJENA ŽIVOTNIH UVJETA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→ </a:t>
            </a:r>
            <a:r>
              <a:rPr lang="hr-HR" sz="3600" dirty="0" smtClean="0">
                <a:latin typeface="+mn-lt"/>
              </a:rPr>
              <a:t>živa bića trebaju biti </a:t>
            </a:r>
            <a:r>
              <a:rPr lang="hr-HR" sz="3600" b="1" dirty="0" smtClean="0">
                <a:latin typeface="+mn-lt"/>
              </a:rPr>
              <a:t>promjenljiva</a:t>
            </a:r>
            <a:r>
              <a:rPr lang="hr-HR" sz="3600" dirty="0" smtClean="0">
                <a:latin typeface="+mn-lt"/>
              </a:rPr>
              <a:t> i </a:t>
            </a:r>
            <a:r>
              <a:rPr lang="hr-HR" sz="3600" b="1" dirty="0" smtClean="0">
                <a:latin typeface="+mn-lt"/>
              </a:rPr>
              <a:t>prilagodljiva</a:t>
            </a:r>
            <a:endParaRPr lang="en-US" sz="36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3857620" cy="3857620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856041" cy="38560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504" y="2060848"/>
            <a:ext cx="752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- </a:t>
            </a:r>
            <a:r>
              <a:rPr lang="hr-HR" sz="2000" dirty="0" err="1" smtClean="0"/>
              <a:t>dinosauri</a:t>
            </a:r>
            <a:r>
              <a:rPr lang="hr-HR" sz="2000" dirty="0" smtClean="0"/>
              <a:t> </a:t>
            </a:r>
            <a:r>
              <a:rPr lang="hr-HR" sz="2000" b="1" dirty="0" smtClean="0"/>
              <a:t>se nisu prilagodili </a:t>
            </a:r>
            <a:r>
              <a:rPr lang="hr-HR" sz="2000" dirty="0" smtClean="0"/>
              <a:t>novim životnim uvjetima te su </a:t>
            </a:r>
            <a:r>
              <a:rPr lang="hr-HR" sz="2000" b="1" dirty="0" smtClean="0"/>
              <a:t>izumrli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2636912"/>
            <a:ext cx="1742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 smtClean="0"/>
              <a:t>ELASMOSAURUS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564904"/>
            <a:ext cx="187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TYRANNOSAURUS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816" y="764704"/>
            <a:ext cx="6085184" cy="1597286"/>
          </a:xfrm>
        </p:spPr>
        <p:txBody>
          <a:bodyPr>
            <a:noAutofit/>
          </a:bodyPr>
          <a:lstStyle/>
          <a:p>
            <a:r>
              <a:rPr lang="hr-HR" dirty="0" smtClean="0"/>
              <a:t>IZUMIRANJEM postojećih VRSTA </a:t>
            </a:r>
            <a:r>
              <a:rPr lang="hr-HR" sz="3600" dirty="0" smtClean="0">
                <a:latin typeface="+mn-lt"/>
              </a:rPr>
              <a:t>oslobađa se prostor za razvoj novih vrsta</a:t>
            </a:r>
            <a:endParaRPr lang="en-US" sz="36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2928926" cy="219717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928926" cy="219717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t="31359"/>
          <a:stretch>
            <a:fillRect/>
          </a:stretch>
        </p:blipFill>
        <p:spPr bwMode="auto">
          <a:xfrm>
            <a:off x="4139952" y="4509120"/>
            <a:ext cx="4857752" cy="22065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48064" y="3284984"/>
            <a:ext cx="295232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izumiranje </a:t>
            </a:r>
            <a:r>
              <a:rPr lang="hr-HR" b="1" dirty="0" err="1" smtClean="0"/>
              <a:t>dinosaura</a:t>
            </a:r>
            <a:r>
              <a:rPr lang="hr-HR" dirty="0" smtClean="0"/>
              <a:t> dalo je šansu za razvoj novoj skupini organizama: </a:t>
            </a:r>
            <a:r>
              <a:rPr lang="hr-HR" b="1" dirty="0" smtClean="0"/>
              <a:t>sisavcima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717032"/>
            <a:ext cx="391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DDS: </a:t>
            </a:r>
            <a:r>
              <a:rPr lang="hr-HR" dirty="0" smtClean="0">
                <a:hlinkClick r:id="rId5"/>
              </a:rPr>
              <a:t>ZANIMLJIVOSTI </a:t>
            </a:r>
            <a:r>
              <a:rPr lang="hr-HR" dirty="0" smtClean="0"/>
              <a:t>o Moslavačkoj gori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505" t="10595" r="7418" b="5990"/>
          <a:stretch>
            <a:fillRect/>
          </a:stretch>
        </p:blipFill>
        <p:spPr bwMode="auto">
          <a:xfrm>
            <a:off x="1835696" y="2996952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186238" cy="785818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ŽIVI FOSILI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780928"/>
            <a:ext cx="1986907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 živi fosili…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772816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8018" t="6015" r="6074" b="5265"/>
          <a:stretch>
            <a:fillRect/>
          </a:stretch>
        </p:blipFill>
        <p:spPr bwMode="auto">
          <a:xfrm>
            <a:off x="3563888" y="1988840"/>
            <a:ext cx="5400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3861048"/>
            <a:ext cx="2592288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INDIJSKA LAĐICA</a:t>
            </a:r>
          </a:p>
          <a:p>
            <a:r>
              <a:rPr lang="hr-HR" dirty="0" smtClean="0"/>
              <a:t>- glavonožac</a:t>
            </a:r>
          </a:p>
          <a:p>
            <a:r>
              <a:rPr lang="hr-HR" dirty="0" smtClean="0"/>
              <a:t>- ima ljušturu</a:t>
            </a:r>
          </a:p>
          <a:p>
            <a:r>
              <a:rPr lang="hr-HR" dirty="0" smtClean="0"/>
              <a:t>- </a:t>
            </a:r>
            <a:r>
              <a:rPr lang="hr-HR" b="1" dirty="0" smtClean="0"/>
              <a:t>živi fosil</a:t>
            </a:r>
            <a:r>
              <a:rPr lang="hr-HR" dirty="0" smtClean="0"/>
              <a:t>, vrlo se malo promijenila u posljednjih 500 milijuna godina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292080" cy="908720"/>
          </a:xfrm>
        </p:spPr>
        <p:txBody>
          <a:bodyPr>
            <a:noAutofit/>
          </a:bodyPr>
          <a:lstStyle/>
          <a:p>
            <a:r>
              <a:rPr lang="hr-HR" dirty="0" smtClean="0"/>
              <a:t>KROKODILI - živi fosili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6572296" cy="378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800" dirty="0" smtClean="0"/>
              <a:t> razvoj krokodila započeo je prije razvoja </a:t>
            </a:r>
            <a:r>
              <a:rPr lang="hr-HR" sz="2800" dirty="0" err="1" smtClean="0"/>
              <a:t>dinosaura</a:t>
            </a:r>
            <a:endParaRPr lang="hr-HR" sz="2800" dirty="0" smtClean="0"/>
          </a:p>
          <a:p>
            <a:pPr>
              <a:buFontTx/>
              <a:buChar char="-"/>
            </a:pPr>
            <a:r>
              <a:rPr lang="hr-HR" sz="2800" dirty="0" smtClean="0"/>
              <a:t> </a:t>
            </a:r>
            <a:r>
              <a:rPr lang="hr-HR" sz="2800" dirty="0" err="1" smtClean="0"/>
              <a:t>dinosauri</a:t>
            </a:r>
            <a:r>
              <a:rPr lang="hr-HR" sz="2800" dirty="0" smtClean="0"/>
              <a:t> su u međuvremenu izumrli, krokodili žive i danas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3861048"/>
            <a:ext cx="132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3"/>
              </a:rPr>
              <a:t>VIZUALNO +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5" t="10595" r="7418" b="5990"/>
          <a:stretch>
            <a:fillRect/>
          </a:stretch>
        </p:blipFill>
        <p:spPr bwMode="auto">
          <a:xfrm>
            <a:off x="7596336" y="3212976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222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GDJE SU DOKAZI O PROMJENJIVOSTI ŽIVIH BIĆA</vt:lpstr>
      <vt:lpstr>- prva živa bića nastala su u vodi  - razvitkom vodenih organizmama koji obavljaju fotosintezu, na Zemlji se počeo proizvoditi kisik  - dio kisika otapa se u vodi, a dio odlazi u atmosferu - dio kisika u atmosferi stvara ozonski sloj</vt:lpstr>
      <vt:lpstr>OZONSKI OMOTAČ</vt:lpstr>
      <vt:lpstr>FOSILI - ostaci izumrlih organizama koji su sačuvani u ugljenu, stijenama, smoli…</vt:lpstr>
      <vt:lpstr>  FOSILNI DOKAZI U KAMENU</vt:lpstr>
      <vt:lpstr>PROMJENA ŽIVOTNIH UVJETA → živa bića trebaju biti promjenljiva i prilagodljiva</vt:lpstr>
      <vt:lpstr>IZUMIRANJEM postojećih VRSTA oslobađa se prostor za razvoj novih vrsta</vt:lpstr>
      <vt:lpstr>ŽIVI FOSILI</vt:lpstr>
      <vt:lpstr>KROKODILI - živi fosili</vt:lpstr>
      <vt:lpstr>DDS: Provjeri znanje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GDJE SU DOKAZI O PROMJENJIVOSTI ŽIVIH BIĆA</dc:title>
  <dc:creator>Windows User</dc:creator>
  <cp:lastModifiedBy>sk-imahecic</cp:lastModifiedBy>
  <cp:revision>24</cp:revision>
  <dcterms:created xsi:type="dcterms:W3CDTF">2019-07-16T14:20:13Z</dcterms:created>
  <dcterms:modified xsi:type="dcterms:W3CDTF">2019-08-02T11:12:55Z</dcterms:modified>
</cp:coreProperties>
</file>